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30275213" cy="42803763"/>
  <p:notesSz cx="6797675" cy="9926638"/>
  <p:defaultTextStyle>
    <a:defPPr>
      <a:defRPr lang="ja-JP"/>
    </a:defPPr>
    <a:lvl1pPr algn="l" rtl="0" fontAlgn="ctr">
      <a:spcBef>
        <a:spcPct val="0"/>
      </a:spcBef>
      <a:spcAft>
        <a:spcPct val="0"/>
      </a:spcAft>
      <a:defRPr kumimoji="1" sz="4000" kern="1200">
        <a:solidFill>
          <a:schemeClr val="bg1"/>
        </a:solidFill>
        <a:latin typeface="Times" pitchFamily="18" charset="0"/>
        <a:ea typeface="ＭＳ Ｐゴシック" pitchFamily="50" charset="-128"/>
        <a:cs typeface="+mn-cs"/>
      </a:defRPr>
    </a:lvl1pPr>
    <a:lvl2pPr marL="457200" algn="l" rtl="0" fontAlgn="ctr">
      <a:spcBef>
        <a:spcPct val="0"/>
      </a:spcBef>
      <a:spcAft>
        <a:spcPct val="0"/>
      </a:spcAft>
      <a:defRPr kumimoji="1" sz="4000" kern="1200">
        <a:solidFill>
          <a:schemeClr val="bg1"/>
        </a:solidFill>
        <a:latin typeface="Times" pitchFamily="18" charset="0"/>
        <a:ea typeface="ＭＳ Ｐゴシック" pitchFamily="50" charset="-128"/>
        <a:cs typeface="+mn-cs"/>
      </a:defRPr>
    </a:lvl2pPr>
    <a:lvl3pPr marL="914400" algn="l" rtl="0" fontAlgn="ctr">
      <a:spcBef>
        <a:spcPct val="0"/>
      </a:spcBef>
      <a:spcAft>
        <a:spcPct val="0"/>
      </a:spcAft>
      <a:defRPr kumimoji="1" sz="4000" kern="1200">
        <a:solidFill>
          <a:schemeClr val="bg1"/>
        </a:solidFill>
        <a:latin typeface="Times" pitchFamily="18" charset="0"/>
        <a:ea typeface="ＭＳ Ｐゴシック" pitchFamily="50" charset="-128"/>
        <a:cs typeface="+mn-cs"/>
      </a:defRPr>
    </a:lvl3pPr>
    <a:lvl4pPr marL="1371600" algn="l" rtl="0" fontAlgn="ctr">
      <a:spcBef>
        <a:spcPct val="0"/>
      </a:spcBef>
      <a:spcAft>
        <a:spcPct val="0"/>
      </a:spcAft>
      <a:defRPr kumimoji="1" sz="4000" kern="1200">
        <a:solidFill>
          <a:schemeClr val="bg1"/>
        </a:solidFill>
        <a:latin typeface="Times" pitchFamily="18" charset="0"/>
        <a:ea typeface="ＭＳ Ｐゴシック" pitchFamily="50" charset="-128"/>
        <a:cs typeface="+mn-cs"/>
      </a:defRPr>
    </a:lvl4pPr>
    <a:lvl5pPr marL="1828800" algn="l" rtl="0" fontAlgn="ctr">
      <a:spcBef>
        <a:spcPct val="0"/>
      </a:spcBef>
      <a:spcAft>
        <a:spcPct val="0"/>
      </a:spcAft>
      <a:defRPr kumimoji="1" sz="4000" kern="1200">
        <a:solidFill>
          <a:schemeClr val="bg1"/>
        </a:solidFill>
        <a:latin typeface="Times" pitchFamily="18" charset="0"/>
        <a:ea typeface="ＭＳ Ｐゴシック" pitchFamily="50" charset="-128"/>
        <a:cs typeface="+mn-cs"/>
      </a:defRPr>
    </a:lvl5pPr>
    <a:lvl6pPr marL="2286000" algn="l" defTabSz="914400" rtl="0" eaLnBrk="1" latinLnBrk="0" hangingPunct="1">
      <a:defRPr kumimoji="1" sz="4000" kern="1200">
        <a:solidFill>
          <a:schemeClr val="bg1"/>
        </a:solidFill>
        <a:latin typeface="Times" pitchFamily="18" charset="0"/>
        <a:ea typeface="ＭＳ Ｐゴシック" pitchFamily="50" charset="-128"/>
        <a:cs typeface="+mn-cs"/>
      </a:defRPr>
    </a:lvl6pPr>
    <a:lvl7pPr marL="2743200" algn="l" defTabSz="914400" rtl="0" eaLnBrk="1" latinLnBrk="0" hangingPunct="1">
      <a:defRPr kumimoji="1" sz="4000" kern="1200">
        <a:solidFill>
          <a:schemeClr val="bg1"/>
        </a:solidFill>
        <a:latin typeface="Times" pitchFamily="18" charset="0"/>
        <a:ea typeface="ＭＳ Ｐゴシック" pitchFamily="50" charset="-128"/>
        <a:cs typeface="+mn-cs"/>
      </a:defRPr>
    </a:lvl7pPr>
    <a:lvl8pPr marL="3200400" algn="l" defTabSz="914400" rtl="0" eaLnBrk="1" latinLnBrk="0" hangingPunct="1">
      <a:defRPr kumimoji="1" sz="4000" kern="1200">
        <a:solidFill>
          <a:schemeClr val="bg1"/>
        </a:solidFill>
        <a:latin typeface="Times" pitchFamily="18" charset="0"/>
        <a:ea typeface="ＭＳ Ｐゴシック" pitchFamily="50" charset="-128"/>
        <a:cs typeface="+mn-cs"/>
      </a:defRPr>
    </a:lvl8pPr>
    <a:lvl9pPr marL="3657600" algn="l" defTabSz="914400" rtl="0" eaLnBrk="1" latinLnBrk="0" hangingPunct="1">
      <a:defRPr kumimoji="1" sz="4000" kern="1200">
        <a:solidFill>
          <a:schemeClr val="bg1"/>
        </a:solidFill>
        <a:latin typeface="Times" pitchFamily="18" charset="0"/>
        <a:ea typeface="ＭＳ Ｐゴシック" pitchFamily="50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9028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ung Bui " initials="TUng Bui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1CD"/>
    <a:srgbClr val="FFEBB9"/>
    <a:srgbClr val="FFE6CD"/>
    <a:srgbClr val="FFD5AB"/>
    <a:srgbClr val="FFDBB7"/>
    <a:srgbClr val="FFCC99"/>
    <a:srgbClr val="99CCFF"/>
    <a:srgbClr val="D9EDEF"/>
    <a:srgbClr val="000000"/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2279" autoAdjust="0"/>
    <p:restoredTop sz="94660" autoAdjust="0"/>
  </p:normalViewPr>
  <p:slideViewPr>
    <p:cSldViewPr showGuides="1">
      <p:cViewPr>
        <p:scale>
          <a:sx n="33" d="100"/>
          <a:sy n="33" d="100"/>
        </p:scale>
        <p:origin x="-2280" y="2280"/>
      </p:cViewPr>
      <p:guideLst>
        <p:guide orient="horz" pos="19028"/>
        <p:guide pos="95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1355" y="13297008"/>
            <a:ext cx="25732503" cy="9174730"/>
          </a:xfrm>
        </p:spPr>
        <p:txBody>
          <a:bodyPr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124" y="24255890"/>
            <a:ext cx="21192966" cy="10938245"/>
          </a:xfrm>
        </p:spPr>
        <p:txBody>
          <a:bodyPr/>
          <a:lstStyle>
            <a:lvl1pPr marL="0" indent="0" algn="ctr">
              <a:buNone/>
              <a:defRPr/>
            </a:lvl1pPr>
            <a:lvl2pPr marL="444993" indent="0" algn="ctr">
              <a:buNone/>
              <a:defRPr/>
            </a:lvl2pPr>
            <a:lvl3pPr marL="889986" indent="0" algn="ctr">
              <a:buNone/>
              <a:defRPr/>
            </a:lvl3pPr>
            <a:lvl4pPr marL="1334978" indent="0" algn="ctr">
              <a:buNone/>
              <a:defRPr/>
            </a:lvl4pPr>
            <a:lvl5pPr marL="1779971" indent="0" algn="ctr">
              <a:buNone/>
              <a:defRPr/>
            </a:lvl5pPr>
            <a:lvl6pPr marL="2224964" indent="0" algn="ctr">
              <a:buNone/>
              <a:defRPr/>
            </a:lvl6pPr>
            <a:lvl7pPr marL="2669957" indent="0" algn="ctr">
              <a:buNone/>
              <a:defRPr/>
            </a:lvl7pPr>
            <a:lvl8pPr marL="3114949" indent="0" algn="ctr">
              <a:buNone/>
              <a:defRPr/>
            </a:lvl8pPr>
            <a:lvl9pPr marL="3559942" indent="0" algn="ctr">
              <a:buNone/>
              <a:defRPr/>
            </a:lvl9pPr>
          </a:lstStyle>
          <a:p>
            <a:r>
              <a:rPr lang="en-US" altLang="ja-JP" smtClean="0"/>
              <a:t>Click to edit Master subtitle style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361443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6435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2321" y="4193709"/>
            <a:ext cx="6433125" cy="33854433"/>
          </a:xfrm>
        </p:spPr>
        <p:txBody>
          <a:bodyPr vert="eaVert"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9768" y="4193709"/>
            <a:ext cx="19150176" cy="33854433"/>
          </a:xfrm>
        </p:spPr>
        <p:txBody>
          <a:bodyPr vert="eaVert"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55684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9588388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1987" y="27505141"/>
            <a:ext cx="25734089" cy="8501704"/>
          </a:xfrm>
        </p:spPr>
        <p:txBody>
          <a:bodyPr anchor="t"/>
          <a:lstStyle>
            <a:lvl1pPr algn="l">
              <a:defRPr sz="3893" b="1" cap="all"/>
            </a:lvl1pPr>
          </a:lstStyle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1987" y="18141520"/>
            <a:ext cx="25734089" cy="9363621"/>
          </a:xfrm>
        </p:spPr>
        <p:txBody>
          <a:bodyPr anchor="b"/>
          <a:lstStyle>
            <a:lvl1pPr marL="0" indent="0">
              <a:buNone/>
              <a:defRPr sz="1947"/>
            </a:lvl1pPr>
            <a:lvl2pPr marL="444993" indent="0">
              <a:buNone/>
              <a:defRPr sz="1752"/>
            </a:lvl2pPr>
            <a:lvl3pPr marL="889986" indent="0">
              <a:buNone/>
              <a:defRPr sz="1557"/>
            </a:lvl3pPr>
            <a:lvl4pPr marL="1334978" indent="0">
              <a:buNone/>
              <a:defRPr sz="1363"/>
            </a:lvl4pPr>
            <a:lvl5pPr marL="1779971" indent="0">
              <a:buNone/>
              <a:defRPr sz="1363"/>
            </a:lvl5pPr>
            <a:lvl6pPr marL="2224964" indent="0">
              <a:buNone/>
              <a:defRPr sz="1363"/>
            </a:lvl6pPr>
            <a:lvl7pPr marL="2669957" indent="0">
              <a:buNone/>
              <a:defRPr sz="1363"/>
            </a:lvl7pPr>
            <a:lvl8pPr marL="3114949" indent="0">
              <a:buNone/>
              <a:defRPr sz="1363"/>
            </a:lvl8pPr>
            <a:lvl9pPr marL="3559942" indent="0">
              <a:buNone/>
              <a:defRPr sz="1363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22226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9768" y="8225511"/>
            <a:ext cx="12791651" cy="29822632"/>
          </a:xfrm>
        </p:spPr>
        <p:txBody>
          <a:bodyPr/>
          <a:lstStyle>
            <a:lvl1pPr>
              <a:defRPr sz="2725"/>
            </a:lvl1pPr>
            <a:lvl2pPr>
              <a:defRPr sz="2336"/>
            </a:lvl2pPr>
            <a:lvl3pPr>
              <a:defRPr sz="1947"/>
            </a:lvl3pPr>
            <a:lvl4pPr>
              <a:defRPr sz="1752"/>
            </a:lvl4pPr>
            <a:lvl5pPr>
              <a:defRPr sz="1752"/>
            </a:lvl5pPr>
            <a:lvl6pPr>
              <a:defRPr sz="1752"/>
            </a:lvl6pPr>
            <a:lvl7pPr>
              <a:defRPr sz="1752"/>
            </a:lvl7pPr>
            <a:lvl8pPr>
              <a:defRPr sz="1752"/>
            </a:lvl8pPr>
            <a:lvl9pPr>
              <a:defRPr sz="1752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13795" y="8225511"/>
            <a:ext cx="12791650" cy="29822632"/>
          </a:xfrm>
        </p:spPr>
        <p:txBody>
          <a:bodyPr/>
          <a:lstStyle>
            <a:lvl1pPr>
              <a:defRPr sz="2725"/>
            </a:lvl1pPr>
            <a:lvl2pPr>
              <a:defRPr sz="2336"/>
            </a:lvl2pPr>
            <a:lvl3pPr>
              <a:defRPr sz="1947"/>
            </a:lvl3pPr>
            <a:lvl4pPr>
              <a:defRPr sz="1752"/>
            </a:lvl4pPr>
            <a:lvl5pPr>
              <a:defRPr sz="1752"/>
            </a:lvl5pPr>
            <a:lvl6pPr>
              <a:defRPr sz="1752"/>
            </a:lvl6pPr>
            <a:lvl7pPr>
              <a:defRPr sz="1752"/>
            </a:lvl7pPr>
            <a:lvl8pPr>
              <a:defRPr sz="1752"/>
            </a:lvl8pPr>
            <a:lvl9pPr>
              <a:defRPr sz="1752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8623439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237" y="1714311"/>
            <a:ext cx="27246739" cy="7133431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238" y="9581084"/>
            <a:ext cx="13375759" cy="3993706"/>
          </a:xfrm>
        </p:spPr>
        <p:txBody>
          <a:bodyPr anchor="b"/>
          <a:lstStyle>
            <a:lvl1pPr marL="0" indent="0">
              <a:buNone/>
              <a:defRPr sz="2336" b="1"/>
            </a:lvl1pPr>
            <a:lvl2pPr marL="444993" indent="0">
              <a:buNone/>
              <a:defRPr sz="1947" b="1"/>
            </a:lvl2pPr>
            <a:lvl3pPr marL="889986" indent="0">
              <a:buNone/>
              <a:defRPr sz="1752" b="1"/>
            </a:lvl3pPr>
            <a:lvl4pPr marL="1334978" indent="0">
              <a:buNone/>
              <a:defRPr sz="1557" b="1"/>
            </a:lvl4pPr>
            <a:lvl5pPr marL="1779971" indent="0">
              <a:buNone/>
              <a:defRPr sz="1557" b="1"/>
            </a:lvl5pPr>
            <a:lvl6pPr marL="2224964" indent="0">
              <a:buNone/>
              <a:defRPr sz="1557" b="1"/>
            </a:lvl6pPr>
            <a:lvl7pPr marL="2669957" indent="0">
              <a:buNone/>
              <a:defRPr sz="1557" b="1"/>
            </a:lvl7pPr>
            <a:lvl8pPr marL="3114949" indent="0">
              <a:buNone/>
              <a:defRPr sz="1557" b="1"/>
            </a:lvl8pPr>
            <a:lvl9pPr marL="3559942" indent="0">
              <a:buNone/>
              <a:defRPr sz="1557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238" y="13574790"/>
            <a:ext cx="13375759" cy="24660656"/>
          </a:xfrm>
        </p:spPr>
        <p:txBody>
          <a:bodyPr/>
          <a:lstStyle>
            <a:lvl1pPr>
              <a:defRPr sz="2336"/>
            </a:lvl1pPr>
            <a:lvl2pPr>
              <a:defRPr sz="1947"/>
            </a:lvl2pPr>
            <a:lvl3pPr>
              <a:defRPr sz="1752"/>
            </a:lvl3pPr>
            <a:lvl4pPr>
              <a:defRPr sz="1557"/>
            </a:lvl4pPr>
            <a:lvl5pPr>
              <a:defRPr sz="1557"/>
            </a:lvl5pPr>
            <a:lvl6pPr>
              <a:defRPr sz="1557"/>
            </a:lvl6pPr>
            <a:lvl7pPr>
              <a:defRPr sz="1557"/>
            </a:lvl7pPr>
            <a:lvl8pPr>
              <a:defRPr sz="1557"/>
            </a:lvl8pPr>
            <a:lvl9pPr>
              <a:defRPr sz="1557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8869" y="9581084"/>
            <a:ext cx="13382108" cy="3993706"/>
          </a:xfrm>
        </p:spPr>
        <p:txBody>
          <a:bodyPr anchor="b"/>
          <a:lstStyle>
            <a:lvl1pPr marL="0" indent="0">
              <a:buNone/>
              <a:defRPr sz="2336" b="1"/>
            </a:lvl1pPr>
            <a:lvl2pPr marL="444993" indent="0">
              <a:buNone/>
              <a:defRPr sz="1947" b="1"/>
            </a:lvl2pPr>
            <a:lvl3pPr marL="889986" indent="0">
              <a:buNone/>
              <a:defRPr sz="1752" b="1"/>
            </a:lvl3pPr>
            <a:lvl4pPr marL="1334978" indent="0">
              <a:buNone/>
              <a:defRPr sz="1557" b="1"/>
            </a:lvl4pPr>
            <a:lvl5pPr marL="1779971" indent="0">
              <a:buNone/>
              <a:defRPr sz="1557" b="1"/>
            </a:lvl5pPr>
            <a:lvl6pPr marL="2224964" indent="0">
              <a:buNone/>
              <a:defRPr sz="1557" b="1"/>
            </a:lvl6pPr>
            <a:lvl7pPr marL="2669957" indent="0">
              <a:buNone/>
              <a:defRPr sz="1557" b="1"/>
            </a:lvl7pPr>
            <a:lvl8pPr marL="3114949" indent="0">
              <a:buNone/>
              <a:defRPr sz="1557" b="1"/>
            </a:lvl8pPr>
            <a:lvl9pPr marL="3559942" indent="0">
              <a:buNone/>
              <a:defRPr sz="1557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8869" y="13574790"/>
            <a:ext cx="13382108" cy="24660656"/>
          </a:xfrm>
        </p:spPr>
        <p:txBody>
          <a:bodyPr/>
          <a:lstStyle>
            <a:lvl1pPr>
              <a:defRPr sz="2336"/>
            </a:lvl1pPr>
            <a:lvl2pPr>
              <a:defRPr sz="1947"/>
            </a:lvl2pPr>
            <a:lvl3pPr>
              <a:defRPr sz="1752"/>
            </a:lvl3pPr>
            <a:lvl4pPr>
              <a:defRPr sz="1557"/>
            </a:lvl4pPr>
            <a:lvl5pPr>
              <a:defRPr sz="1557"/>
            </a:lvl5pPr>
            <a:lvl6pPr>
              <a:defRPr sz="1557"/>
            </a:lvl6pPr>
            <a:lvl7pPr>
              <a:defRPr sz="1557"/>
            </a:lvl7pPr>
            <a:lvl8pPr>
              <a:defRPr sz="1557"/>
            </a:lvl8pPr>
            <a:lvl9pPr>
              <a:defRPr sz="1557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1140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646577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2096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238" y="1704786"/>
            <a:ext cx="9959996" cy="7252481"/>
          </a:xfrm>
        </p:spPr>
        <p:txBody>
          <a:bodyPr anchor="b"/>
          <a:lstStyle>
            <a:lvl1pPr algn="l">
              <a:defRPr sz="1947" b="1"/>
            </a:lvl1pPr>
          </a:lstStyle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126" y="1704785"/>
            <a:ext cx="16924850" cy="36530661"/>
          </a:xfrm>
        </p:spPr>
        <p:txBody>
          <a:bodyPr/>
          <a:lstStyle>
            <a:lvl1pPr>
              <a:defRPr sz="3115"/>
            </a:lvl1pPr>
            <a:lvl2pPr>
              <a:defRPr sz="2725"/>
            </a:lvl2pPr>
            <a:lvl3pPr>
              <a:defRPr sz="2336"/>
            </a:lvl3pPr>
            <a:lvl4pPr>
              <a:defRPr sz="1947"/>
            </a:lvl4pPr>
            <a:lvl5pPr>
              <a:defRPr sz="1947"/>
            </a:lvl5pPr>
            <a:lvl6pPr>
              <a:defRPr sz="1947"/>
            </a:lvl6pPr>
            <a:lvl7pPr>
              <a:defRPr sz="1947"/>
            </a:lvl7pPr>
            <a:lvl8pPr>
              <a:defRPr sz="1947"/>
            </a:lvl8pPr>
            <a:lvl9pPr>
              <a:defRPr sz="1947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238" y="8957267"/>
            <a:ext cx="9959996" cy="29278179"/>
          </a:xfrm>
        </p:spPr>
        <p:txBody>
          <a:bodyPr/>
          <a:lstStyle>
            <a:lvl1pPr marL="0" indent="0">
              <a:buNone/>
              <a:defRPr sz="1363"/>
            </a:lvl1pPr>
            <a:lvl2pPr marL="444993" indent="0">
              <a:buNone/>
              <a:defRPr sz="1168"/>
            </a:lvl2pPr>
            <a:lvl3pPr marL="889986" indent="0">
              <a:buNone/>
              <a:defRPr sz="973"/>
            </a:lvl3pPr>
            <a:lvl4pPr marL="1334978" indent="0">
              <a:buNone/>
              <a:defRPr sz="876"/>
            </a:lvl4pPr>
            <a:lvl5pPr marL="1779971" indent="0">
              <a:buNone/>
              <a:defRPr sz="876"/>
            </a:lvl5pPr>
            <a:lvl6pPr marL="2224964" indent="0">
              <a:buNone/>
              <a:defRPr sz="876"/>
            </a:lvl6pPr>
            <a:lvl7pPr marL="2669957" indent="0">
              <a:buNone/>
              <a:defRPr sz="876"/>
            </a:lvl7pPr>
            <a:lvl8pPr marL="3114949" indent="0">
              <a:buNone/>
              <a:defRPr sz="876"/>
            </a:lvl8pPr>
            <a:lvl9pPr marL="3559942" indent="0">
              <a:buNone/>
              <a:defRPr sz="876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3873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730" y="29962317"/>
            <a:ext cx="18164492" cy="3538144"/>
          </a:xfrm>
        </p:spPr>
        <p:txBody>
          <a:bodyPr anchor="b"/>
          <a:lstStyle>
            <a:lvl1pPr algn="l">
              <a:defRPr sz="1947" b="1"/>
            </a:lvl1pPr>
          </a:lstStyle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730" y="3823863"/>
            <a:ext cx="18164492" cy="25682893"/>
          </a:xfrm>
        </p:spPr>
        <p:txBody>
          <a:bodyPr/>
          <a:lstStyle>
            <a:lvl1pPr marL="0" indent="0">
              <a:buNone/>
              <a:defRPr sz="3115"/>
            </a:lvl1pPr>
            <a:lvl2pPr marL="444993" indent="0">
              <a:buNone/>
              <a:defRPr sz="2725"/>
            </a:lvl2pPr>
            <a:lvl3pPr marL="889986" indent="0">
              <a:buNone/>
              <a:defRPr sz="2336"/>
            </a:lvl3pPr>
            <a:lvl4pPr marL="1334978" indent="0">
              <a:buNone/>
              <a:defRPr sz="1947"/>
            </a:lvl4pPr>
            <a:lvl5pPr marL="1779971" indent="0">
              <a:buNone/>
              <a:defRPr sz="1947"/>
            </a:lvl5pPr>
            <a:lvl6pPr marL="2224964" indent="0">
              <a:buNone/>
              <a:defRPr sz="1947"/>
            </a:lvl6pPr>
            <a:lvl7pPr marL="2669957" indent="0">
              <a:buNone/>
              <a:defRPr sz="1947"/>
            </a:lvl7pPr>
            <a:lvl8pPr marL="3114949" indent="0">
              <a:buNone/>
              <a:defRPr sz="1947"/>
            </a:lvl8pPr>
            <a:lvl9pPr marL="3559942" indent="0">
              <a:buNone/>
              <a:defRPr sz="1947"/>
            </a:lvl9pPr>
          </a:lstStyle>
          <a:p>
            <a:r>
              <a:rPr lang="en-US" altLang="ja-JP" smtClean="0"/>
              <a:t>Click icon to add picture</a:t>
            </a:r>
            <a:endParaRPr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730" y="33500461"/>
            <a:ext cx="18164492" cy="5022292"/>
          </a:xfrm>
        </p:spPr>
        <p:txBody>
          <a:bodyPr/>
          <a:lstStyle>
            <a:lvl1pPr marL="0" indent="0">
              <a:buNone/>
              <a:defRPr sz="1363"/>
            </a:lvl1pPr>
            <a:lvl2pPr marL="444993" indent="0">
              <a:buNone/>
              <a:defRPr sz="1168"/>
            </a:lvl2pPr>
            <a:lvl3pPr marL="889986" indent="0">
              <a:buNone/>
              <a:defRPr sz="973"/>
            </a:lvl3pPr>
            <a:lvl4pPr marL="1334978" indent="0">
              <a:buNone/>
              <a:defRPr sz="876"/>
            </a:lvl4pPr>
            <a:lvl5pPr marL="1779971" indent="0">
              <a:buNone/>
              <a:defRPr sz="876"/>
            </a:lvl5pPr>
            <a:lvl6pPr marL="2224964" indent="0">
              <a:buNone/>
              <a:defRPr sz="876"/>
            </a:lvl6pPr>
            <a:lvl7pPr marL="2669957" indent="0">
              <a:buNone/>
              <a:defRPr sz="876"/>
            </a:lvl7pPr>
            <a:lvl8pPr marL="3114949" indent="0">
              <a:buNone/>
              <a:defRPr sz="876"/>
            </a:lvl8pPr>
            <a:lvl9pPr marL="3559942" indent="0">
              <a:buNone/>
              <a:defRPr sz="876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7208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5" descr="情報通信2のコピー"/>
          <p:cNvPicPr>
            <a:picLocks noChangeAspect="1" noChangeArrowheads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47030" cy="18224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9" name="Rectangle 25"/>
          <p:cNvSpPr>
            <a:spLocks noGrp="1" noChangeArrowheads="1"/>
          </p:cNvSpPr>
          <p:nvPr>
            <p:ph type="title"/>
          </p:nvPr>
        </p:nvSpPr>
        <p:spPr bwMode="auto">
          <a:xfrm>
            <a:off x="2269769" y="4193709"/>
            <a:ext cx="25735677" cy="34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17580" tIns="208790" rIns="417580" bIns="2087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タイトルの書式設定</a:t>
            </a:r>
          </a:p>
        </p:txBody>
      </p:sp>
      <p:sp>
        <p:nvSpPr>
          <p:cNvPr id="1050" name="Rectangle 26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69769" y="8225511"/>
            <a:ext cx="25735677" cy="29822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17580" tIns="208790" rIns="417580" bIns="2087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</a:p>
        </p:txBody>
      </p:sp>
      <p:graphicFrame>
        <p:nvGraphicFramePr>
          <p:cNvPr id="12" name="オブジェクト 4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704744519"/>
              </p:ext>
            </p:extLst>
          </p:nvPr>
        </p:nvGraphicFramePr>
        <p:xfrm>
          <a:off x="15450" y="18569"/>
          <a:ext cx="30259762" cy="330616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" r:id="rId15" imgW="4572009" imgH="4572009" progId="">
                  <p:embed/>
                </p:oleObj>
              </mc:Choice>
              <mc:Fallback>
                <p:oleObj r:id="rId15" imgW="4572009" imgH="4572009" progId="">
                  <p:embed/>
                  <p:pic>
                    <p:nvPicPr>
                      <p:cNvPr id="0" name="Picture 22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50" y="18569"/>
                        <a:ext cx="30259762" cy="3306166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86"/>
          <p:cNvSpPr>
            <a:spLocks noChangeArrowheads="1"/>
          </p:cNvSpPr>
          <p:nvPr userDrawn="1"/>
        </p:nvSpPr>
        <p:spPr bwMode="auto">
          <a:xfrm>
            <a:off x="-18541" y="41978854"/>
            <a:ext cx="30293754" cy="841321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33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  <a:lumMod val="36000"/>
                  <a:lumOff val="64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txBody>
          <a:bodyPr wrap="square">
            <a:spAutoFit/>
          </a:bodyPr>
          <a:lstStyle/>
          <a:p>
            <a:pPr lvl="0" defTabSz="1259268"/>
            <a:endParaRPr lang="ja-JP" altLang="ja-JP" sz="4867" b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065195" rtl="0" eaLnBrk="1" fontAlgn="base" hangingPunct="1">
        <a:spcBef>
          <a:spcPct val="0"/>
        </a:spcBef>
        <a:spcAft>
          <a:spcPct val="0"/>
        </a:spcAft>
        <a:defRPr kumimoji="1" sz="2336">
          <a:solidFill>
            <a:schemeClr val="tx2"/>
          </a:solidFill>
          <a:latin typeface="+mj-lt"/>
          <a:ea typeface="+mj-ea"/>
          <a:cs typeface="+mj-cs"/>
        </a:defRPr>
      </a:lvl1pPr>
      <a:lvl2pPr algn="ctr" defTabSz="4065195" rtl="0" eaLnBrk="1" fontAlgn="base" hangingPunct="1">
        <a:spcBef>
          <a:spcPct val="0"/>
        </a:spcBef>
        <a:spcAft>
          <a:spcPct val="0"/>
        </a:spcAft>
        <a:defRPr kumimoji="1" sz="2336">
          <a:solidFill>
            <a:schemeClr val="tx2"/>
          </a:solidFill>
          <a:latin typeface="ＭＳ Ｐゴシック" pitchFamily="50" charset="-128"/>
          <a:ea typeface="ＭＳ Ｐゴシック" pitchFamily="50" charset="-128"/>
        </a:defRPr>
      </a:lvl2pPr>
      <a:lvl3pPr algn="ctr" defTabSz="4065195" rtl="0" eaLnBrk="1" fontAlgn="base" hangingPunct="1">
        <a:spcBef>
          <a:spcPct val="0"/>
        </a:spcBef>
        <a:spcAft>
          <a:spcPct val="0"/>
        </a:spcAft>
        <a:defRPr kumimoji="1" sz="2336">
          <a:solidFill>
            <a:schemeClr val="tx2"/>
          </a:solidFill>
          <a:latin typeface="ＭＳ Ｐゴシック" pitchFamily="50" charset="-128"/>
          <a:ea typeface="ＭＳ Ｐゴシック" pitchFamily="50" charset="-128"/>
        </a:defRPr>
      </a:lvl3pPr>
      <a:lvl4pPr algn="ctr" defTabSz="4065195" rtl="0" eaLnBrk="1" fontAlgn="base" hangingPunct="1">
        <a:spcBef>
          <a:spcPct val="0"/>
        </a:spcBef>
        <a:spcAft>
          <a:spcPct val="0"/>
        </a:spcAft>
        <a:defRPr kumimoji="1" sz="2336">
          <a:solidFill>
            <a:schemeClr val="tx2"/>
          </a:solidFill>
          <a:latin typeface="ＭＳ Ｐゴシック" pitchFamily="50" charset="-128"/>
          <a:ea typeface="ＭＳ Ｐゴシック" pitchFamily="50" charset="-128"/>
        </a:defRPr>
      </a:lvl4pPr>
      <a:lvl5pPr algn="ctr" defTabSz="4065195" rtl="0" eaLnBrk="1" fontAlgn="base" hangingPunct="1">
        <a:spcBef>
          <a:spcPct val="0"/>
        </a:spcBef>
        <a:spcAft>
          <a:spcPct val="0"/>
        </a:spcAft>
        <a:defRPr kumimoji="1" sz="2336">
          <a:solidFill>
            <a:schemeClr val="tx2"/>
          </a:solidFill>
          <a:latin typeface="ＭＳ Ｐゴシック" pitchFamily="50" charset="-128"/>
          <a:ea typeface="ＭＳ Ｐゴシック" pitchFamily="50" charset="-128"/>
        </a:defRPr>
      </a:lvl5pPr>
      <a:lvl6pPr marL="444993" algn="ctr" defTabSz="4065195" rtl="0" eaLnBrk="1" fontAlgn="base" hangingPunct="1">
        <a:spcBef>
          <a:spcPct val="0"/>
        </a:spcBef>
        <a:spcAft>
          <a:spcPct val="0"/>
        </a:spcAft>
        <a:defRPr kumimoji="1" sz="2336">
          <a:solidFill>
            <a:schemeClr val="tx2"/>
          </a:solidFill>
          <a:latin typeface="ＭＳ Ｐゴシック" pitchFamily="50" charset="-128"/>
          <a:ea typeface="ＭＳ Ｐゴシック" pitchFamily="50" charset="-128"/>
        </a:defRPr>
      </a:lvl6pPr>
      <a:lvl7pPr marL="889986" algn="ctr" defTabSz="4065195" rtl="0" eaLnBrk="1" fontAlgn="base" hangingPunct="1">
        <a:spcBef>
          <a:spcPct val="0"/>
        </a:spcBef>
        <a:spcAft>
          <a:spcPct val="0"/>
        </a:spcAft>
        <a:defRPr kumimoji="1" sz="2336">
          <a:solidFill>
            <a:schemeClr val="tx2"/>
          </a:solidFill>
          <a:latin typeface="ＭＳ Ｐゴシック" pitchFamily="50" charset="-128"/>
          <a:ea typeface="ＭＳ Ｐゴシック" pitchFamily="50" charset="-128"/>
        </a:defRPr>
      </a:lvl7pPr>
      <a:lvl8pPr marL="1334978" algn="ctr" defTabSz="4065195" rtl="0" eaLnBrk="1" fontAlgn="base" hangingPunct="1">
        <a:spcBef>
          <a:spcPct val="0"/>
        </a:spcBef>
        <a:spcAft>
          <a:spcPct val="0"/>
        </a:spcAft>
        <a:defRPr kumimoji="1" sz="2336">
          <a:solidFill>
            <a:schemeClr val="tx2"/>
          </a:solidFill>
          <a:latin typeface="ＭＳ Ｐゴシック" pitchFamily="50" charset="-128"/>
          <a:ea typeface="ＭＳ Ｐゴシック" pitchFamily="50" charset="-128"/>
        </a:defRPr>
      </a:lvl8pPr>
      <a:lvl9pPr marL="1779971" algn="ctr" defTabSz="4065195" rtl="0" eaLnBrk="1" fontAlgn="base" hangingPunct="1">
        <a:spcBef>
          <a:spcPct val="0"/>
        </a:spcBef>
        <a:spcAft>
          <a:spcPct val="0"/>
        </a:spcAft>
        <a:defRPr kumimoji="1" sz="2336">
          <a:solidFill>
            <a:schemeClr val="tx2"/>
          </a:solidFill>
          <a:latin typeface="ＭＳ Ｐゴシック" pitchFamily="50" charset="-128"/>
          <a:ea typeface="ＭＳ Ｐゴシック" pitchFamily="50" charset="-128"/>
        </a:defRPr>
      </a:lvl9pPr>
    </p:titleStyle>
    <p:bodyStyle>
      <a:lvl1pPr marL="1523482" indent="-1523482" algn="l" defTabSz="4065195" rtl="0" eaLnBrk="1" fontAlgn="base" hangingPunct="1">
        <a:spcBef>
          <a:spcPct val="20000"/>
        </a:spcBef>
        <a:spcAft>
          <a:spcPct val="0"/>
        </a:spcAft>
        <a:buChar char="•"/>
        <a:defRPr kumimoji="1" sz="14210">
          <a:solidFill>
            <a:schemeClr val="tx1"/>
          </a:solidFill>
          <a:latin typeface="+mn-lt"/>
          <a:ea typeface="+mn-ea"/>
          <a:cs typeface="+mn-cs"/>
        </a:defRPr>
      </a:lvl1pPr>
      <a:lvl2pPr marL="3301909" indent="-1270084" algn="l" defTabSz="4065195" rtl="0" eaLnBrk="1" fontAlgn="base" hangingPunct="1">
        <a:spcBef>
          <a:spcPct val="20000"/>
        </a:spcBef>
        <a:spcAft>
          <a:spcPct val="0"/>
        </a:spcAft>
        <a:buChar char="–"/>
        <a:defRPr kumimoji="1" sz="12361">
          <a:solidFill>
            <a:schemeClr val="tx1"/>
          </a:solidFill>
          <a:latin typeface="+mn-lt"/>
          <a:ea typeface="+mn-ea"/>
        </a:defRPr>
      </a:lvl2pPr>
      <a:lvl3pPr marL="5081880" indent="-1016685" algn="l" defTabSz="4065195" rtl="0" eaLnBrk="1" fontAlgn="base" hangingPunct="1">
        <a:spcBef>
          <a:spcPct val="20000"/>
        </a:spcBef>
        <a:spcAft>
          <a:spcPct val="0"/>
        </a:spcAft>
        <a:buChar char="•"/>
        <a:defRPr kumimoji="1" sz="10609">
          <a:solidFill>
            <a:schemeClr val="tx1"/>
          </a:solidFill>
          <a:latin typeface="+mn-lt"/>
          <a:ea typeface="+mn-ea"/>
        </a:defRPr>
      </a:lvl3pPr>
      <a:lvl4pPr marL="7112159" indent="-1016685" algn="l" defTabSz="4065195" rtl="0" eaLnBrk="1" fontAlgn="base" hangingPunct="1">
        <a:spcBef>
          <a:spcPct val="20000"/>
        </a:spcBef>
        <a:spcAft>
          <a:spcPct val="0"/>
        </a:spcAft>
        <a:buChar char="–"/>
        <a:defRPr kumimoji="1" sz="8954">
          <a:solidFill>
            <a:schemeClr val="tx1"/>
          </a:solidFill>
          <a:latin typeface="+mn-lt"/>
          <a:ea typeface="+mn-ea"/>
        </a:defRPr>
      </a:lvl4pPr>
      <a:lvl5pPr marL="9143983" indent="-1015140" algn="l" defTabSz="4065195" rtl="0" eaLnBrk="1" fontAlgn="base" hangingPunct="1">
        <a:spcBef>
          <a:spcPct val="20000"/>
        </a:spcBef>
        <a:spcAft>
          <a:spcPct val="0"/>
        </a:spcAft>
        <a:buChar char="»"/>
        <a:defRPr kumimoji="1" sz="8954">
          <a:solidFill>
            <a:schemeClr val="tx1"/>
          </a:solidFill>
          <a:latin typeface="+mn-lt"/>
          <a:ea typeface="+mn-ea"/>
        </a:defRPr>
      </a:lvl5pPr>
      <a:lvl6pPr marL="9588976" indent="-1015140" algn="l" defTabSz="4065195" rtl="0" eaLnBrk="1" fontAlgn="base" hangingPunct="1">
        <a:spcBef>
          <a:spcPct val="20000"/>
        </a:spcBef>
        <a:spcAft>
          <a:spcPct val="0"/>
        </a:spcAft>
        <a:buChar char="»"/>
        <a:defRPr kumimoji="1" sz="8954">
          <a:solidFill>
            <a:schemeClr val="tx1"/>
          </a:solidFill>
          <a:latin typeface="+mn-lt"/>
          <a:ea typeface="+mn-ea"/>
        </a:defRPr>
      </a:lvl6pPr>
      <a:lvl7pPr marL="10033969" indent="-1015140" algn="l" defTabSz="4065195" rtl="0" eaLnBrk="1" fontAlgn="base" hangingPunct="1">
        <a:spcBef>
          <a:spcPct val="20000"/>
        </a:spcBef>
        <a:spcAft>
          <a:spcPct val="0"/>
        </a:spcAft>
        <a:buChar char="»"/>
        <a:defRPr kumimoji="1" sz="8954">
          <a:solidFill>
            <a:schemeClr val="tx1"/>
          </a:solidFill>
          <a:latin typeface="+mn-lt"/>
          <a:ea typeface="+mn-ea"/>
        </a:defRPr>
      </a:lvl7pPr>
      <a:lvl8pPr marL="10478961" indent="-1015140" algn="l" defTabSz="4065195" rtl="0" eaLnBrk="1" fontAlgn="base" hangingPunct="1">
        <a:spcBef>
          <a:spcPct val="20000"/>
        </a:spcBef>
        <a:spcAft>
          <a:spcPct val="0"/>
        </a:spcAft>
        <a:buChar char="»"/>
        <a:defRPr kumimoji="1" sz="8954">
          <a:solidFill>
            <a:schemeClr val="tx1"/>
          </a:solidFill>
          <a:latin typeface="+mn-lt"/>
          <a:ea typeface="+mn-ea"/>
        </a:defRPr>
      </a:lvl8pPr>
      <a:lvl9pPr marL="10923954" indent="-1015140" algn="l" defTabSz="4065195" rtl="0" eaLnBrk="1" fontAlgn="base" hangingPunct="1">
        <a:spcBef>
          <a:spcPct val="20000"/>
        </a:spcBef>
        <a:spcAft>
          <a:spcPct val="0"/>
        </a:spcAft>
        <a:buChar char="»"/>
        <a:defRPr kumimoji="1" sz="8954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889986" rtl="0" eaLnBrk="1" latinLnBrk="0" hangingPunct="1">
        <a:defRPr kumimoji="1" sz="1752" kern="1200">
          <a:solidFill>
            <a:schemeClr val="tx1"/>
          </a:solidFill>
          <a:latin typeface="+mn-lt"/>
          <a:ea typeface="+mn-ea"/>
          <a:cs typeface="+mn-cs"/>
        </a:defRPr>
      </a:lvl1pPr>
      <a:lvl2pPr marL="444993" algn="l" defTabSz="889986" rtl="0" eaLnBrk="1" latinLnBrk="0" hangingPunct="1">
        <a:defRPr kumimoji="1" sz="1752" kern="1200">
          <a:solidFill>
            <a:schemeClr val="tx1"/>
          </a:solidFill>
          <a:latin typeface="+mn-lt"/>
          <a:ea typeface="+mn-ea"/>
          <a:cs typeface="+mn-cs"/>
        </a:defRPr>
      </a:lvl2pPr>
      <a:lvl3pPr marL="889986" algn="l" defTabSz="889986" rtl="0" eaLnBrk="1" latinLnBrk="0" hangingPunct="1">
        <a:defRPr kumimoji="1" sz="1752" kern="1200">
          <a:solidFill>
            <a:schemeClr val="tx1"/>
          </a:solidFill>
          <a:latin typeface="+mn-lt"/>
          <a:ea typeface="+mn-ea"/>
          <a:cs typeface="+mn-cs"/>
        </a:defRPr>
      </a:lvl3pPr>
      <a:lvl4pPr marL="1334978" algn="l" defTabSz="889986" rtl="0" eaLnBrk="1" latinLnBrk="0" hangingPunct="1">
        <a:defRPr kumimoji="1" sz="1752" kern="1200">
          <a:solidFill>
            <a:schemeClr val="tx1"/>
          </a:solidFill>
          <a:latin typeface="+mn-lt"/>
          <a:ea typeface="+mn-ea"/>
          <a:cs typeface="+mn-cs"/>
        </a:defRPr>
      </a:lvl4pPr>
      <a:lvl5pPr marL="1779971" algn="l" defTabSz="889986" rtl="0" eaLnBrk="1" latinLnBrk="0" hangingPunct="1">
        <a:defRPr kumimoji="1" sz="1752" kern="1200">
          <a:solidFill>
            <a:schemeClr val="tx1"/>
          </a:solidFill>
          <a:latin typeface="+mn-lt"/>
          <a:ea typeface="+mn-ea"/>
          <a:cs typeface="+mn-cs"/>
        </a:defRPr>
      </a:lvl5pPr>
      <a:lvl6pPr marL="2224964" algn="l" defTabSz="889986" rtl="0" eaLnBrk="1" latinLnBrk="0" hangingPunct="1">
        <a:defRPr kumimoji="1" sz="1752" kern="1200">
          <a:solidFill>
            <a:schemeClr val="tx1"/>
          </a:solidFill>
          <a:latin typeface="+mn-lt"/>
          <a:ea typeface="+mn-ea"/>
          <a:cs typeface="+mn-cs"/>
        </a:defRPr>
      </a:lvl6pPr>
      <a:lvl7pPr marL="2669957" algn="l" defTabSz="889986" rtl="0" eaLnBrk="1" latinLnBrk="0" hangingPunct="1">
        <a:defRPr kumimoji="1" sz="1752" kern="1200">
          <a:solidFill>
            <a:schemeClr val="tx1"/>
          </a:solidFill>
          <a:latin typeface="+mn-lt"/>
          <a:ea typeface="+mn-ea"/>
          <a:cs typeface="+mn-cs"/>
        </a:defRPr>
      </a:lvl7pPr>
      <a:lvl8pPr marL="3114949" algn="l" defTabSz="889986" rtl="0" eaLnBrk="1" latinLnBrk="0" hangingPunct="1">
        <a:defRPr kumimoji="1" sz="1752" kern="1200">
          <a:solidFill>
            <a:schemeClr val="tx1"/>
          </a:solidFill>
          <a:latin typeface="+mn-lt"/>
          <a:ea typeface="+mn-ea"/>
          <a:cs typeface="+mn-cs"/>
        </a:defRPr>
      </a:lvl8pPr>
      <a:lvl9pPr marL="3559942" algn="l" defTabSz="889986" rtl="0" eaLnBrk="1" latinLnBrk="0" hangingPunct="1">
        <a:defRPr kumimoji="1" sz="17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ounded Rectangle 167"/>
          <p:cNvSpPr/>
          <p:nvPr/>
        </p:nvSpPr>
        <p:spPr bwMode="auto">
          <a:xfrm>
            <a:off x="22796188" y="28869481"/>
            <a:ext cx="7062701" cy="12781149"/>
          </a:xfrm>
          <a:prstGeom prst="roundRect">
            <a:avLst>
              <a:gd name="adj" fmla="val 3599"/>
            </a:avLst>
          </a:prstGeom>
          <a:solidFill>
            <a:schemeClr val="bg1">
              <a:alpha val="59000"/>
            </a:schemeClr>
          </a:solidFill>
          <a:ln w="76200">
            <a:solidFill>
              <a:schemeClr val="accent6"/>
            </a:solidFill>
            <a:miter lim="800000"/>
            <a:headEnd/>
            <a:tailEnd/>
          </a:ln>
          <a:effectLst/>
          <a:extLst/>
        </p:spPr>
        <p:txBody>
          <a:bodyPr wrap="none" anchor="t"/>
          <a:lstStyle/>
          <a:p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paper has introduced and evaluated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parallel </a:t>
            </a:r>
            <a:r>
              <a:rPr lang="en-US" sz="3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PSO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approach for the branch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coverage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adequacy criterion of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testing. We propose to assign a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fitness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 of </a:t>
            </a:r>
            <a:r>
              <a:rPr lang="en-US" sz="3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PSO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each test path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PUT, and then execute those </a:t>
            </a:r>
            <a:r>
              <a:rPr lang="en-US" sz="3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PSOs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simultaneously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order to generate test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cover test paths of a PUT. The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proves that our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proposal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more effective than other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data generation methods using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PSO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terms of both automatic and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coverage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ability for a PUT.</a:t>
            </a:r>
          </a:p>
          <a:p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future work, some issues should be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incorporated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into deep investigation. The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capability of </a:t>
            </a:r>
            <a:r>
              <a:rPr lang="en-US" sz="3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PSO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algorithm could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enhanced through absorbing some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strategies in 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intelligent computing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exploit more reasonable form of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fitness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 is also a valuable research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topic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At present, we only display the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some benchmark programs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academe. So the experiments on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industrial programs are worthy </a:t>
            </a:r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being deeply studied.</a:t>
            </a:r>
          </a:p>
          <a:p>
            <a:endParaRPr lang="en-US" sz="4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22" name="Picture 81" descr="C:\Users\Roukusan\Dropbox\Personal\Logo_Vnu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7586" y="101431"/>
            <a:ext cx="3020003" cy="12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4" name="Rounded Rectangle 123"/>
              <p:cNvSpPr/>
              <p:nvPr/>
            </p:nvSpPr>
            <p:spPr bwMode="auto">
              <a:xfrm>
                <a:off x="363959" y="28869480"/>
                <a:ext cx="22220773" cy="12781149"/>
              </a:xfrm>
              <a:prstGeom prst="roundRect">
                <a:avLst>
                  <a:gd name="adj" fmla="val 3599"/>
                </a:avLst>
              </a:prstGeom>
              <a:solidFill>
                <a:schemeClr val="bg1">
                  <a:alpha val="59000"/>
                </a:schemeClr>
              </a:solidFill>
              <a:ln w="76200">
                <a:solidFill>
                  <a:schemeClr val="accent6"/>
                </a:solidFill>
                <a:miter lim="800000"/>
                <a:headEnd/>
                <a:tailEnd/>
              </a:ln>
              <a:effectLst/>
              <a:extLst/>
            </p:spPr>
            <p:txBody>
              <a:bodyPr wrap="none" anchor="t"/>
              <a:lstStyle/>
              <a:p>
                <a:endParaRPr lang="en-US" sz="3200" b="1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3200" b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32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 Automatic </a:t>
                </a:r>
                <a:r>
                  <a:rPr lang="en-US" sz="3200" b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ability</a:t>
                </a:r>
              </a:p>
              <a:p>
                <a:pPr lvl="0"/>
                <a:r>
                  <a:rPr lang="en-US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As there is no need to build the branch weight function, the automatic feature of this proposal will be improved.</a:t>
                </a:r>
              </a:p>
              <a:p>
                <a:pPr lvl="0"/>
                <a:r>
                  <a:rPr lang="en-US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fitness functions are automatically built basing on the decision nodes of each test path, and those decision nodes can be entirely </a:t>
                </a:r>
                <a:endParaRPr lang="en-US" sz="3200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0"/>
                <a:r>
                  <a:rPr lang="en-US" sz="32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generated </a:t>
                </a:r>
                <a:r>
                  <a:rPr lang="en-US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automatically from a PUT with above mentioned </a:t>
                </a:r>
                <a:r>
                  <a:rPr lang="en-US" sz="32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step 2 </a:t>
                </a:r>
                <a:r>
                  <a:rPr lang="en-US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3. This obviously advanced the automatic ability in our proposal.</a:t>
                </a:r>
              </a:p>
              <a:p>
                <a:r>
                  <a:rPr lang="en-US" sz="3200" b="1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2. Coverage ability</a:t>
                </a:r>
                <a:endParaRPr lang="en-US" sz="32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two criteria to be compared with Mao’s result </a:t>
                </a:r>
                <a:r>
                  <a:rPr lang="en-US" sz="32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are:</a:t>
                </a:r>
              </a:p>
              <a:p>
                <a:r>
                  <a:rPr lang="en-US" sz="32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Success </a:t>
                </a:r>
                <a:r>
                  <a:rPr lang="en-US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rate (SR): the probability of all branches which can be covered by the generated test data</a:t>
                </a:r>
                <a:r>
                  <a:rPr lang="en-US" sz="32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smtClean="0">
                          <a:solidFill>
                            <a:schemeClr val="tx1"/>
                          </a:solidFill>
                          <a:latin typeface="Cambria Math"/>
                        </a:rPr>
                        <m:t>𝑆𝑅</m:t>
                      </m:r>
                      <m:r>
                        <a:rPr lang="en-US" sz="3200" i="1" smtClean="0">
                          <a:solidFill>
                            <a:schemeClr val="tx1"/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𝑡h𝑒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𝑛𝑢𝑚𝑏𝑒𝑟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𝑜𝑓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𝑎𝑙𝑙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𝑏𝑟𝑎𝑛𝑐h𝑒𝑠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𝑤𝑒𝑟𝑒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𝑐𝑜𝑣𝑒𝑟𝑒𝑑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𝑏𝑦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𝑔𝑒𝑛𝑒𝑟𝑎𝑡𝑒𝑑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𝑡𝑒𝑠𝑡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𝑑𝑎𝑡𝑎</m:t>
                          </m:r>
                        </m:num>
                        <m:den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1000</m:t>
                          </m:r>
                        </m:den>
                      </m:f>
                    </m:oMath>
                  </m:oMathPara>
                </a14:m>
                <a:endParaRPr lang="en-US" sz="3200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Average coverage (AC): the average of the branch coverage achieved by all test inputs in 1,000 runs.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i="1" smtClean="0">
                          <a:solidFill>
                            <a:schemeClr val="tx1"/>
                          </a:solidFill>
                          <a:latin typeface="Cambria Math"/>
                        </a:rPr>
                        <m:t>𝐴𝐶</m:t>
                      </m:r>
                      <m:r>
                        <a:rPr lang="en-US" sz="3200" i="1" smtClean="0">
                          <a:solidFill>
                            <a:schemeClr val="tx1"/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undOvr"/>
                              <m:subHide m:val="on"/>
                              <m:supHide m:val="on"/>
                              <m:ctrlP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𝑐𝑜𝑣𝑒𝑟𝑎𝑔𝑒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𝑓𝑜𝑟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𝑒𝑎𝑐h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sz="3200" i="1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𝑟𝑢𝑛</m:t>
                              </m:r>
                            </m:e>
                          </m:nary>
                        </m:num>
                        <m:den>
                          <m:r>
                            <a:rPr lang="en-US" sz="3200" i="1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1000</m:t>
                          </m:r>
                        </m:den>
                      </m:f>
                    </m:oMath>
                  </m:oMathPara>
                </a14:m>
                <a:endParaRPr lang="en-US" sz="3200" dirty="0" smtClean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r>
                  <a:rPr lang="en-US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also confirmed our proposed approach on the benchmark which is used in Mao’s </a:t>
                </a:r>
                <a:r>
                  <a:rPr lang="en-US" sz="32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paper. </a:t>
                </a:r>
              </a:p>
              <a:p>
                <a:endParaRPr lang="en-US" sz="3200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3200" dirty="0" smtClean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32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endParaRPr lang="en-US" sz="3200" dirty="0" smtClean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endParaRPr lang="en-US" sz="3200" dirty="0">
                  <a:solidFill>
                    <a:schemeClr val="tx1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r>
                  <a:rPr lang="en-US" sz="32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</a:t>
                </a:r>
                <a:r>
                  <a:rPr lang="en-US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detail results of the comparison with PUT benchmark used by Mao </a:t>
                </a:r>
                <a:r>
                  <a:rPr lang="en-US" sz="32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 </a:t>
                </a:r>
                <a:r>
                  <a:rPr lang="en-US" sz="32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 criteria are shown in the following table</a:t>
                </a:r>
                <a:r>
                  <a:rPr lang="en-US" sz="3200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endParaRPr lang="en-US" sz="3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3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24" name="Rounded Rectangle 1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63959" y="28869480"/>
                <a:ext cx="22220773" cy="12781149"/>
              </a:xfrm>
              <a:prstGeom prst="roundRect">
                <a:avLst>
                  <a:gd name="adj" fmla="val 3599"/>
                </a:avLst>
              </a:prstGeom>
              <a:blipFill rotWithShape="1">
                <a:blip r:embed="rId3"/>
                <a:stretch>
                  <a:fillRect r="-1258"/>
                </a:stretch>
              </a:blipFill>
              <a:ln w="76200">
                <a:solidFill>
                  <a:schemeClr val="accent6"/>
                </a:solidFill>
                <a:miter lim="800000"/>
                <a:headEnd/>
                <a:tailEnd/>
              </a:ln>
              <a:effectLst/>
              <a:ex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5" name="Rectangle 124"/>
          <p:cNvSpPr/>
          <p:nvPr/>
        </p:nvSpPr>
        <p:spPr>
          <a:xfrm>
            <a:off x="1497806" y="4333081"/>
            <a:ext cx="273293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800" b="1" dirty="0" smtClean="0">
                <a:solidFill>
                  <a:srgbClr val="C00000"/>
                </a:solidFill>
                <a:effectLst>
                  <a:glow rad="101600">
                    <a:schemeClr val="bg1">
                      <a:alpha val="40000"/>
                    </a:schemeClr>
                  </a:glow>
                  <a:outerShdw blurRad="50800" dist="50800" dir="5400000" sx="10000" sy="10000" algn="ctr" rotWithShape="0">
                    <a:srgbClr val="000000">
                      <a:alpha val="43137"/>
                    </a:srgbClr>
                  </a:outerShdw>
                </a:effectLst>
              </a:rPr>
              <a:t>Dinh Ngoc Thi, Vo Dinh Hieu, Nguyen Viet Ha</a:t>
            </a:r>
            <a:endParaRPr lang="en-US" sz="4800" b="1" dirty="0">
              <a:solidFill>
                <a:srgbClr val="C00000"/>
              </a:solidFill>
              <a:effectLst>
                <a:glow rad="101600">
                  <a:schemeClr val="bg1">
                    <a:alpha val="40000"/>
                  </a:schemeClr>
                </a:glow>
                <a:outerShdw blurRad="50800" dist="50800" dir="5400000" sx="10000" sy="10000" algn="ctr" rotWithShape="0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9" name="Rounded Rectangle 118"/>
          <p:cNvSpPr/>
          <p:nvPr/>
        </p:nvSpPr>
        <p:spPr bwMode="auto">
          <a:xfrm>
            <a:off x="177575" y="9740221"/>
            <a:ext cx="15918645" cy="18443460"/>
          </a:xfrm>
          <a:prstGeom prst="roundRect">
            <a:avLst>
              <a:gd name="adj" fmla="val 3599"/>
            </a:avLst>
          </a:prstGeom>
          <a:solidFill>
            <a:schemeClr val="bg1">
              <a:alpha val="59000"/>
            </a:schemeClr>
          </a:solidFill>
          <a:ln w="76200">
            <a:solidFill>
              <a:schemeClr val="accent6"/>
            </a:solidFill>
            <a:miter lim="800000"/>
            <a:headEnd/>
            <a:tailEnd/>
          </a:ln>
          <a:effectLst/>
          <a:extLst/>
        </p:spPr>
        <p:txBody>
          <a:bodyPr wrap="none" anchor="t"/>
          <a:lstStyle/>
          <a:p>
            <a:endParaRPr lang="en-US" sz="3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 recent years, meta-heuristic search techniques has been widely applied in software testing,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forming a research trend called search-based software testing, which is especially applied to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automatic test data generation. Among the existing meta-heuristic search techniques, such as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simulated annealing (SA) and generic algorithm (GA), are the most popular algorithms, and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have been widely adopted in generating test data. However even though they can generate test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data with appropriate fault-prone ability, they fail to produce them quickly due to their slow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evolutionary speed. Recently, as a swarm intelligence technique, particle swarm optimization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3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PSO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) has become a hot research topic in the area of intelligent computing.  Its significant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feature is the simplicity and fast convergence speed. Even so, there are still certain limitations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 current research on </a:t>
            </a:r>
            <a:r>
              <a:rPr lang="en-US" sz="32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PSO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usage in test data generation. For example, consider one program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 test which was used in Mao’s paper </a:t>
            </a:r>
            <a:r>
              <a:rPr lang="vi-VN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[9] 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below:</a:t>
            </a: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Regarding this program under test, Mao’ paper used </a:t>
            </a:r>
            <a:r>
              <a:rPr lang="en-US" sz="32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PSO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generate test data through building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one and only fitness function which was the combination of </a:t>
            </a:r>
            <a:r>
              <a:rPr lang="en-US" sz="32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Korel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formula </a:t>
            </a:r>
            <a:r>
              <a:rPr lang="vi-VN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[10] 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the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branch </a:t>
            </a: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weights. This proposal has two weaknesses: the branch weight function being entirely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performed manually and some </a:t>
            </a:r>
            <a:r>
              <a:rPr lang="en-US" sz="32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PUTs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not being able to generate test data to cover all test paths.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overcome these weaknesses, we still use </a:t>
            </a:r>
            <a:r>
              <a:rPr lang="en-US" sz="32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PSO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generate test data for the given PUT.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However, unlike Mao, our approach is to assign one fitness function for each test path. Then we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will use </a:t>
            </a:r>
            <a:r>
              <a:rPr lang="en-US" sz="32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PPSO</a:t>
            </a:r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find simultaneously the solution corresponding to this fitness function, which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also the one being able to generate test data for this test path.</a:t>
            </a:r>
          </a:p>
          <a:p>
            <a:endParaRPr lang="en-US" sz="3200" dirty="0" smtClean="0">
              <a:solidFill>
                <a:schemeClr val="tx1"/>
              </a:solidFill>
            </a:endParaRPr>
          </a:p>
          <a:p>
            <a:endParaRPr lang="en-US" sz="3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8" name="Freeform 127"/>
          <p:cNvSpPr/>
          <p:nvPr/>
        </p:nvSpPr>
        <p:spPr bwMode="auto">
          <a:xfrm>
            <a:off x="15358416" y="21069029"/>
            <a:ext cx="14973300" cy="342900"/>
          </a:xfrm>
          <a:custGeom>
            <a:avLst/>
            <a:gdLst>
              <a:gd name="connsiteX0" fmla="*/ 0 w 14973300"/>
              <a:gd name="connsiteY0" fmla="*/ 76200 h 342900"/>
              <a:gd name="connsiteX1" fmla="*/ 0 w 14973300"/>
              <a:gd name="connsiteY1" fmla="*/ 76200 h 342900"/>
              <a:gd name="connsiteX2" fmla="*/ 1181100 w 14973300"/>
              <a:gd name="connsiteY2" fmla="*/ 114300 h 342900"/>
              <a:gd name="connsiteX3" fmla="*/ 1676400 w 14973300"/>
              <a:gd name="connsiteY3" fmla="*/ 152400 h 342900"/>
              <a:gd name="connsiteX4" fmla="*/ 6819900 w 14973300"/>
              <a:gd name="connsiteY4" fmla="*/ 190500 h 342900"/>
              <a:gd name="connsiteX5" fmla="*/ 10172700 w 14973300"/>
              <a:gd name="connsiteY5" fmla="*/ 228600 h 342900"/>
              <a:gd name="connsiteX6" fmla="*/ 10820400 w 14973300"/>
              <a:gd name="connsiteY6" fmla="*/ 266700 h 342900"/>
              <a:gd name="connsiteX7" fmla="*/ 11049000 w 14973300"/>
              <a:gd name="connsiteY7" fmla="*/ 304800 h 342900"/>
              <a:gd name="connsiteX8" fmla="*/ 11315700 w 14973300"/>
              <a:gd name="connsiteY8" fmla="*/ 342900 h 342900"/>
              <a:gd name="connsiteX9" fmla="*/ 13373100 w 14973300"/>
              <a:gd name="connsiteY9" fmla="*/ 266700 h 342900"/>
              <a:gd name="connsiteX10" fmla="*/ 13601700 w 14973300"/>
              <a:gd name="connsiteY10" fmla="*/ 152400 h 342900"/>
              <a:gd name="connsiteX11" fmla="*/ 13830300 w 14973300"/>
              <a:gd name="connsiteY11" fmla="*/ 76200 h 342900"/>
              <a:gd name="connsiteX12" fmla="*/ 13944600 w 14973300"/>
              <a:gd name="connsiteY12" fmla="*/ 38100 h 342900"/>
              <a:gd name="connsiteX13" fmla="*/ 14058900 w 14973300"/>
              <a:gd name="connsiteY13" fmla="*/ 0 h 342900"/>
              <a:gd name="connsiteX14" fmla="*/ 14744700 w 14973300"/>
              <a:gd name="connsiteY14" fmla="*/ 38100 h 342900"/>
              <a:gd name="connsiteX15" fmla="*/ 14973300 w 14973300"/>
              <a:gd name="connsiteY15" fmla="*/ 1143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973300" h="342900">
                <a:moveTo>
                  <a:pt x="0" y="76200"/>
                </a:moveTo>
                <a:lnTo>
                  <a:pt x="0" y="76200"/>
                </a:lnTo>
                <a:lnTo>
                  <a:pt x="1181100" y="114300"/>
                </a:lnTo>
                <a:cubicBezTo>
                  <a:pt x="1346517" y="121819"/>
                  <a:pt x="1510827" y="150163"/>
                  <a:pt x="1676400" y="152400"/>
                </a:cubicBezTo>
                <a:lnTo>
                  <a:pt x="6819900" y="190500"/>
                </a:lnTo>
                <a:lnTo>
                  <a:pt x="10172700" y="228600"/>
                </a:lnTo>
                <a:cubicBezTo>
                  <a:pt x="10388600" y="241300"/>
                  <a:pt x="10604940" y="247964"/>
                  <a:pt x="10820400" y="266700"/>
                </a:cubicBezTo>
                <a:cubicBezTo>
                  <a:pt x="10897361" y="273392"/>
                  <a:pt x="10972647" y="293053"/>
                  <a:pt x="11049000" y="304800"/>
                </a:cubicBezTo>
                <a:cubicBezTo>
                  <a:pt x="11137758" y="318455"/>
                  <a:pt x="11226800" y="330200"/>
                  <a:pt x="11315700" y="342900"/>
                </a:cubicBezTo>
                <a:lnTo>
                  <a:pt x="13373100" y="266700"/>
                </a:lnTo>
                <a:cubicBezTo>
                  <a:pt x="13491312" y="260478"/>
                  <a:pt x="13499054" y="198020"/>
                  <a:pt x="13601700" y="152400"/>
                </a:cubicBezTo>
                <a:cubicBezTo>
                  <a:pt x="13675099" y="119778"/>
                  <a:pt x="13754100" y="101600"/>
                  <a:pt x="13830300" y="76200"/>
                </a:cubicBezTo>
                <a:lnTo>
                  <a:pt x="13944600" y="38100"/>
                </a:lnTo>
                <a:lnTo>
                  <a:pt x="14058900" y="0"/>
                </a:lnTo>
                <a:cubicBezTo>
                  <a:pt x="14287500" y="12700"/>
                  <a:pt x="14516608" y="18266"/>
                  <a:pt x="14744700" y="38100"/>
                </a:cubicBezTo>
                <a:cubicBezTo>
                  <a:pt x="14927046" y="53956"/>
                  <a:pt x="14896556" y="37556"/>
                  <a:pt x="14973300" y="114300"/>
                </a:cubicBezTo>
              </a:path>
            </a:pathLst>
          </a:custGeom>
          <a:noFill/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1293813" rtl="0" eaLnBrk="1" fontAlgn="ctr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40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Times" pitchFamily="18" charset="0"/>
              <a:ea typeface="ＭＳ Ｐゴシック" pitchFamily="50" charset="-128"/>
            </a:endParaRPr>
          </a:p>
        </p:txBody>
      </p:sp>
      <p:sp>
        <p:nvSpPr>
          <p:cNvPr id="129" name="額縁 8"/>
          <p:cNvSpPr/>
          <p:nvPr/>
        </p:nvSpPr>
        <p:spPr bwMode="auto">
          <a:xfrm>
            <a:off x="1743746" y="1599131"/>
            <a:ext cx="26969346" cy="2503744"/>
          </a:xfrm>
          <a:prstGeom prst="bevel">
            <a:avLst>
              <a:gd name="adj" fmla="val 6538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  <a:effectLst/>
          <a:extLst/>
        </p:spPr>
        <p:txBody>
          <a:bodyPr vert="horz" wrap="square" lIns="91440" tIns="10800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/>
              <a:t>Generating Test Data for Software Structural Testing using </a:t>
            </a:r>
            <a:endParaRPr lang="en-US" sz="6600" dirty="0"/>
          </a:p>
          <a:p>
            <a:pPr algn="ctr"/>
            <a:r>
              <a:rPr lang="en-US" sz="6600" b="1" dirty="0"/>
              <a:t>Parallel Particle Swarm Optimization</a:t>
            </a:r>
            <a:endParaRPr lang="en-US" sz="6600" dirty="0"/>
          </a:p>
        </p:txBody>
      </p:sp>
      <p:pic>
        <p:nvPicPr>
          <p:cNvPr id="130" name="Picture 1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88" y="165703"/>
            <a:ext cx="1649458" cy="1649458"/>
          </a:xfrm>
          <a:prstGeom prst="rect">
            <a:avLst/>
          </a:prstGeom>
        </p:spPr>
      </p:pic>
      <p:sp>
        <p:nvSpPr>
          <p:cNvPr id="123" name="Rounded Rectangle 122"/>
          <p:cNvSpPr/>
          <p:nvPr/>
        </p:nvSpPr>
        <p:spPr bwMode="auto">
          <a:xfrm>
            <a:off x="278606" y="5605910"/>
            <a:ext cx="29662378" cy="3299171"/>
          </a:xfrm>
          <a:prstGeom prst="roundRect">
            <a:avLst>
              <a:gd name="adj" fmla="val 3599"/>
            </a:avLst>
          </a:prstGeom>
          <a:solidFill>
            <a:schemeClr val="bg1">
              <a:alpha val="59000"/>
            </a:schemeClr>
          </a:solidFill>
          <a:ln w="76200">
            <a:solidFill>
              <a:schemeClr val="accent6"/>
            </a:solidFill>
            <a:miter lim="800000"/>
            <a:headEnd/>
            <a:tailEnd/>
          </a:ln>
          <a:effectLst/>
          <a:extLst/>
        </p:spPr>
        <p:txBody>
          <a:bodyPr wrap="none" anchor="t"/>
          <a:lstStyle/>
          <a:p>
            <a:endParaRPr lang="en-US" sz="3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Evolutionary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structural testing is an approach to automatically generating test cases that achieve high structural code coverage. In 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recent investigations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particle swarm optimization </a:t>
            </a:r>
            <a:endParaRPr lang="en-US" sz="3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32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PSO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), an alternative 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search technique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, often outperformed other meta-heuristic search techniques 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when applied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to various problems. This paper proposes the approach of </a:t>
            </a:r>
            <a:endParaRPr lang="en-US" sz="3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combination of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static analysis program and Parallel Particle Swarm  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Optimization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32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PPSO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) 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 order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to generate test data simultaneously for each test path of the 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given program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under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test (PUT). The proposed  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approach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is also applied to some </a:t>
            </a:r>
            <a:r>
              <a:rPr lang="en-US" sz="3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PUTs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of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the given benchmark. Experimental results demonstrate that the 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proposed </a:t>
            </a:r>
            <a:r>
              <a:rPr lang="en-US" sz="3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PPSO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can automatically </a:t>
            </a:r>
          </a:p>
          <a:p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generate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suitable test data has higher 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structural code 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coverage than the previous one</a:t>
            </a:r>
            <a:r>
              <a:rPr lang="en-US" sz="3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2" name="Text Box 112"/>
          <p:cNvSpPr txBox="1">
            <a:spLocks noChangeArrowheads="1"/>
          </p:cNvSpPr>
          <p:nvPr/>
        </p:nvSpPr>
        <p:spPr bwMode="auto">
          <a:xfrm>
            <a:off x="7878106" y="28488481"/>
            <a:ext cx="6802299" cy="861774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33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  <a:lumMod val="36000"/>
                  <a:lumOff val="64000"/>
                </a:schemeClr>
              </a:gs>
            </a:gsLst>
            <a:lin ang="0" scaled="1"/>
            <a:tileRect/>
          </a:gradFill>
          <a:ln>
            <a:noFill/>
          </a:ln>
          <a:effectLst/>
          <a:extLst/>
        </p:spPr>
        <p:txBody>
          <a:bodyPr wrap="square">
            <a:spAutoFit/>
          </a:bodyPr>
          <a:lstStyle>
            <a:defPPr>
              <a:defRPr lang="ja-JP"/>
            </a:defPPr>
            <a:lvl1pPr defTabSz="1293813">
              <a:defRPr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2pPr>
            <a:lvl3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3pPr>
            <a:lvl4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4pPr>
            <a:lvl5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5pPr>
            <a:lvl6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6pPr>
            <a:lvl7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7pPr>
            <a:lvl8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8pPr>
            <a:lvl9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9pPr>
          </a:lstStyle>
          <a:p>
            <a:pPr lvl="0"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Experimental Results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22805" y="9286081"/>
            <a:ext cx="13609890" cy="18897600"/>
            <a:chOff x="16307816" y="10842712"/>
            <a:chExt cx="13609890" cy="18046869"/>
          </a:xfrm>
        </p:grpSpPr>
        <p:sp>
          <p:nvSpPr>
            <p:cNvPr id="117" name="Rounded Rectangle 116"/>
            <p:cNvSpPr/>
            <p:nvPr/>
          </p:nvSpPr>
          <p:spPr bwMode="auto">
            <a:xfrm>
              <a:off x="16307816" y="11260449"/>
              <a:ext cx="13609890" cy="17629132"/>
            </a:xfrm>
            <a:prstGeom prst="roundRect">
              <a:avLst>
                <a:gd name="adj" fmla="val 3599"/>
              </a:avLst>
            </a:prstGeom>
            <a:solidFill>
              <a:schemeClr val="bg1">
                <a:alpha val="59000"/>
              </a:schemeClr>
            </a:solidFill>
            <a:ln w="76200">
              <a:solidFill>
                <a:schemeClr val="accent6"/>
              </a:solidFill>
              <a:miter lim="800000"/>
              <a:headEnd/>
              <a:tailEnd/>
            </a:ln>
            <a:effectLst/>
            <a:extLst/>
          </p:spPr>
          <p:txBody>
            <a:bodyPr wrap="none" anchor="ctr"/>
            <a:lstStyle/>
            <a:p>
              <a:endParaRPr lang="en-US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58" name="Text Box 112"/>
            <p:cNvSpPr txBox="1">
              <a:spLocks noChangeArrowheads="1"/>
            </p:cNvSpPr>
            <p:nvPr/>
          </p:nvSpPr>
          <p:spPr bwMode="auto">
            <a:xfrm>
              <a:off x="19112317" y="10842712"/>
              <a:ext cx="7633060" cy="861774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shade val="30000"/>
                    <a:satMod val="115000"/>
                  </a:schemeClr>
                </a:gs>
                <a:gs pos="33000">
                  <a:schemeClr val="accent2">
                    <a:shade val="67500"/>
                    <a:satMod val="115000"/>
                  </a:schemeClr>
                </a:gs>
                <a:gs pos="100000">
                  <a:schemeClr val="accent2">
                    <a:shade val="100000"/>
                    <a:satMod val="115000"/>
                    <a:lumMod val="36000"/>
                    <a:lumOff val="64000"/>
                  </a:schemeClr>
                </a:gs>
              </a:gsLst>
              <a:lin ang="0" scaled="1"/>
              <a:tileRect/>
            </a:gradFill>
            <a:ln>
              <a:noFill/>
            </a:ln>
            <a:effectLst/>
            <a:extLst/>
          </p:spPr>
          <p:txBody>
            <a:bodyPr wrap="square">
              <a:spAutoFit/>
            </a:bodyPr>
            <a:lstStyle>
              <a:defPPr>
                <a:defRPr lang="ja-JP"/>
              </a:defPPr>
              <a:lvl1pPr defTabSz="1293813">
                <a:defRPr sz="5000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defRPr>
              </a:lvl1pPr>
              <a:lvl2pPr defTabSz="1293813" fontAlgn="base">
                <a:defRPr sz="2400">
                  <a:solidFill>
                    <a:schemeClr val="tx1"/>
                  </a:solidFill>
                  <a:ea typeface="Osaka" charset="-128"/>
                </a:defRPr>
              </a:lvl2pPr>
              <a:lvl3pPr defTabSz="1293813" fontAlgn="base">
                <a:defRPr sz="2400">
                  <a:solidFill>
                    <a:schemeClr val="tx1"/>
                  </a:solidFill>
                  <a:ea typeface="Osaka" charset="-128"/>
                </a:defRPr>
              </a:lvl3pPr>
              <a:lvl4pPr defTabSz="1293813" fontAlgn="base">
                <a:defRPr sz="2400">
                  <a:solidFill>
                    <a:schemeClr val="tx1"/>
                  </a:solidFill>
                  <a:ea typeface="Osaka" charset="-128"/>
                </a:defRPr>
              </a:lvl4pPr>
              <a:lvl5pPr defTabSz="1293813" fontAlgn="base">
                <a:defRPr sz="2400">
                  <a:solidFill>
                    <a:schemeClr val="tx1"/>
                  </a:solidFill>
                  <a:ea typeface="Osaka" charset="-128"/>
                </a:defRPr>
              </a:lvl5pPr>
              <a:lvl6pPr defTabSz="1293813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ea typeface="Osaka" charset="-128"/>
                </a:defRPr>
              </a:lvl6pPr>
              <a:lvl7pPr defTabSz="1293813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ea typeface="Osaka" charset="-128"/>
                </a:defRPr>
              </a:lvl7pPr>
              <a:lvl8pPr defTabSz="1293813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ea typeface="Osaka" charset="-128"/>
                </a:defRPr>
              </a:lvl8pPr>
              <a:lvl9pPr defTabSz="1293813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ea typeface="Osaka" charset="-128"/>
                </a:defRPr>
              </a:lvl9pPr>
            </a:lstStyle>
            <a:p>
              <a:pPr lvl="0" algn="ctr"/>
              <a:r>
                <a:rPr lang="vi-VN" dirty="0">
                  <a:effectLst/>
                </a:rPr>
                <a:t>Proprosed approach</a:t>
              </a:r>
              <a:endParaRPr lang="en-US" dirty="0">
                <a:latin typeface="Times New Roman" pitchFamily="18" charset="0"/>
                <a:cs typeface="Times New Roman" pitchFamily="18" charset="0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6644054" y="230941"/>
            <a:ext cx="159406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 dirty="0">
                <a:solidFill>
                  <a:schemeClr val="tx1"/>
                </a:solidFill>
              </a:rPr>
              <a:t>PhD </a:t>
            </a:r>
            <a:r>
              <a:rPr lang="en-US" sz="6600" b="1" i="1" dirty="0" smtClean="0">
                <a:solidFill>
                  <a:schemeClr val="tx1"/>
                </a:solidFill>
              </a:rPr>
              <a:t>Student </a:t>
            </a:r>
            <a:r>
              <a:rPr lang="en-US" sz="6600" b="1" i="1" dirty="0">
                <a:solidFill>
                  <a:schemeClr val="tx1"/>
                </a:solidFill>
              </a:rPr>
              <a:t>Scientific Workshop</a:t>
            </a:r>
          </a:p>
        </p:txBody>
      </p:sp>
      <p:sp>
        <p:nvSpPr>
          <p:cNvPr id="167" name="Text Box 112"/>
          <p:cNvSpPr txBox="1">
            <a:spLocks noChangeArrowheads="1"/>
          </p:cNvSpPr>
          <p:nvPr/>
        </p:nvSpPr>
        <p:spPr bwMode="auto">
          <a:xfrm>
            <a:off x="24054680" y="28412281"/>
            <a:ext cx="4476786" cy="861774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33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  <a:lumMod val="36000"/>
                  <a:lumOff val="64000"/>
                </a:schemeClr>
              </a:gs>
            </a:gsLst>
            <a:lin ang="0" scaled="1"/>
            <a:tileRect/>
          </a:gradFill>
          <a:ln>
            <a:noFill/>
          </a:ln>
          <a:effectLst/>
          <a:extLst/>
        </p:spPr>
        <p:txBody>
          <a:bodyPr wrap="square">
            <a:spAutoFit/>
          </a:bodyPr>
          <a:lstStyle>
            <a:defPPr>
              <a:defRPr lang="ja-JP"/>
            </a:defPPr>
            <a:lvl1pPr defTabSz="1293813">
              <a:defRPr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2pPr>
            <a:lvl3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3pPr>
            <a:lvl4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4pPr>
            <a:lvl5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5pPr>
            <a:lvl6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6pPr>
            <a:lvl7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7pPr>
            <a:lvl8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8pPr>
            <a:lvl9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9pPr>
          </a:lstStyle>
          <a:p>
            <a:pPr lvl="0"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Conclusions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17195006" y="42068751"/>
            <a:ext cx="128313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Advisor: Assoc. Prof. Nguyen Viet Ha, Dr. Vo Dinh </a:t>
            </a:r>
            <a:r>
              <a:rPr lang="en-US" dirty="0" err="1" smtClean="0"/>
              <a:t>Hieu</a:t>
            </a:r>
            <a:endParaRPr lang="en-US" dirty="0"/>
          </a:p>
        </p:txBody>
      </p:sp>
      <p:pic>
        <p:nvPicPr>
          <p:cNvPr id="40" name="Picture 3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6682000" y="10402000"/>
            <a:ext cx="12933606" cy="2514600"/>
          </a:xfrm>
          <a:prstGeom prst="rect">
            <a:avLst/>
          </a:prstGeom>
        </p:spPr>
      </p:pic>
      <p:sp>
        <p:nvSpPr>
          <p:cNvPr id="41" name="Text Box 112"/>
          <p:cNvSpPr txBox="1">
            <a:spLocks noChangeArrowheads="1"/>
          </p:cNvSpPr>
          <p:nvPr/>
        </p:nvSpPr>
        <p:spPr bwMode="auto">
          <a:xfrm>
            <a:off x="4320367" y="9362281"/>
            <a:ext cx="7633060" cy="887318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33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  <a:lumMod val="36000"/>
                  <a:lumOff val="64000"/>
                </a:schemeClr>
              </a:gs>
            </a:gsLst>
            <a:lin ang="0" scaled="1"/>
            <a:tileRect/>
          </a:gradFill>
          <a:ln>
            <a:noFill/>
          </a:ln>
          <a:effectLst/>
          <a:extLst/>
        </p:spPr>
        <p:txBody>
          <a:bodyPr wrap="square">
            <a:spAutoFit/>
          </a:bodyPr>
          <a:lstStyle>
            <a:defPPr>
              <a:defRPr lang="ja-JP"/>
            </a:defPPr>
            <a:lvl1pPr defTabSz="1293813">
              <a:defRPr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2pPr>
            <a:lvl3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3pPr>
            <a:lvl4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4pPr>
            <a:lvl5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5pPr>
            <a:lvl6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6pPr>
            <a:lvl7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7pPr>
            <a:lvl8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8pPr>
            <a:lvl9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9pPr>
          </a:lstStyle>
          <a:p>
            <a:pPr lvl="0" algn="ctr"/>
            <a:r>
              <a:rPr lang="en-US" dirty="0" smtClean="0">
                <a:effectLst/>
              </a:rPr>
              <a:t>Introduction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2" name="Picture 41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3214806" y="13290391"/>
            <a:ext cx="6096000" cy="3310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7069351"/>
              </p:ext>
            </p:extLst>
          </p:nvPr>
        </p:nvGraphicFramePr>
        <p:xfrm>
          <a:off x="21690806" y="16726600"/>
          <a:ext cx="8046190" cy="264499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9098"/>
                <a:gridCol w="734060"/>
                <a:gridCol w="6913032"/>
              </a:tblGrid>
              <a:tr h="29320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PathID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Path’s decision nodes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8640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[(month ≥ 1 &amp;&amp; month ≤ 12), T</a:t>
                      </a:r>
                      <a:r>
                        <a:rPr lang="vi-VN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[(month = 2), T], 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(year % 400 = 0 | | (year % 4 = 0 &amp;&amp; year % 100 = 0)), T</a:t>
                      </a:r>
                      <a:r>
                        <a:rPr lang="vi-VN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9320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[(month ≥ 1 &amp;&amp; month ≤ 12), T</a:t>
                      </a:r>
                      <a:r>
                        <a:rPr lang="vi-VN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[(month = 2), T], </a:t>
                      </a:r>
                      <a:r>
                        <a:rPr lang="vi-VN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(year % 400 = 0 || (year % 4 = 0 &amp;&amp; year % 100 = 0)), F</a:t>
                      </a:r>
                      <a:r>
                        <a:rPr lang="vi-VN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9320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[(month ≥ 1 &amp;&amp; month ≤ 12), T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[(month = 2), F],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4||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6||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9 ||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11)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T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9320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[(month ≥ 1 &amp;&amp; month ≤ 12), T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[(month =2), F],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4||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6||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9 ||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=11)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F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9320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[(month ≥ 1 &amp;&amp; month ≤ 12), F</a:t>
                      </a:r>
                      <a:r>
                        <a:rPr lang="vi-VN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3975799"/>
              </p:ext>
            </p:extLst>
          </p:nvPr>
        </p:nvGraphicFramePr>
        <p:xfrm>
          <a:off x="21690806" y="19523140"/>
          <a:ext cx="8077201" cy="34789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8330"/>
                <a:gridCol w="3031110"/>
                <a:gridCol w="4164753"/>
                <a:gridCol w="483008"/>
              </a:tblGrid>
              <a:tr h="24101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Decision node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Fitness function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4101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[(month ≥ 1 &amp;&amp; month ≤ 12), T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fBchDist(month, ≥, 1) + fBchDist (month, ≤, 12)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4101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[(month ≥ 1 &amp;&amp; month ≥ 12), F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min(fBchDist (month, &lt;, 1), fBchDist (month, &gt;, 12))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4101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[(month = 2), T]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 (month, =, 2)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4101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[(month = 2), F]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 (month, ≠, 2)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76493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(year % 400 = 0 ||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(year % 4 = 0 &amp;&amp; year % 100 = 0)), T</a:t>
                      </a:r>
                      <a:r>
                        <a:rPr lang="vi-VN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min(fBchDist (year %400, =, 0), 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(fBchDist (year %4, =, 0) + fBchDist (year %100, =, 0)))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029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(year %400 = 0 ||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(year % 4 = 0 &amp;&amp; year % 100 = 0)), F</a:t>
                      </a:r>
                      <a:r>
                        <a:rPr lang="vi-VN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(year %400, ≠, 0) + min(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(year %4, ≠, 0), 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(year %100, ≠, 0))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029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4 ||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6 ||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9 ||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11)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T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min(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(month, =, 4), 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(month, =, 6), 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(month, =, 9), 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(month, =, 11))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0297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[(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4 ||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6 ||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9 ||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month 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11)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F</a:t>
                      </a: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 (month, ≠, 4) + fBchDist (month, ≠, 6) +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fBchDist (month, ≠, 9) + fBchDist (month, ≠, 11)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135551"/>
              </p:ext>
            </p:extLst>
          </p:nvPr>
        </p:nvGraphicFramePr>
        <p:xfrm>
          <a:off x="21728906" y="23203600"/>
          <a:ext cx="3296476" cy="13544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9098"/>
                <a:gridCol w="742950"/>
                <a:gridCol w="2154428"/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PathID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path fitness functions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 </a:t>
                      </a:r>
                      <a:r>
                        <a:rPr lang="en-US" sz="1400" u="sng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 + 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 + 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 f1T + f2T + f3F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 f1T + f2F + f4T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 f1T + f2F + f4F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path5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400" baseline="-25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 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f1F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380686"/>
              </p:ext>
            </p:extLst>
          </p:nvPr>
        </p:nvGraphicFramePr>
        <p:xfrm>
          <a:off x="20243006" y="25288081"/>
          <a:ext cx="4800600" cy="2362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800600"/>
              </a:tblGrid>
              <a:tr h="2952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Algorithm: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Parallel Particle Swarm Optimization(</a:t>
                      </a:r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PPSO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</a:tr>
              <a:tr h="2952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Input:  list of fitness function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</a:tr>
              <a:tr h="2952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Output: test data for each fitness function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</a:tr>
              <a:tr h="5905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1:  for each fitness function </a:t>
                      </a:r>
                      <a:r>
                        <a:rPr lang="en-US" sz="1600" i="1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600" i="1" baseline="-250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</a:t>
                      </a:r>
                      <a:endParaRPr lang="en-US" sz="1600" i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2:        </a:t>
                      </a: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Initialize</a:t>
                      </a:r>
                      <a:r>
                        <a:rPr lang="en-US" sz="1600" baseline="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object </a:t>
                      </a:r>
                      <a:r>
                        <a:rPr lang="en-US" sz="1600" i="0" dirty="0" err="1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pso</a:t>
                      </a: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 class </a:t>
                      </a:r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PSOProcess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</a:tr>
              <a:tr h="29527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3:        Assign a fitness function </a:t>
                      </a:r>
                      <a:r>
                        <a:rPr lang="en-US" sz="1600" i="1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r>
                        <a:rPr lang="en-US" sz="1600" i="1" baseline="-250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</a:t>
                      </a:r>
                      <a:r>
                        <a:rPr lang="en-US" sz="1600" dirty="0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 object </a:t>
                      </a:r>
                      <a:r>
                        <a:rPr lang="en-US" sz="1600" i="0" dirty="0" err="1" smtClean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pso</a:t>
                      </a:r>
                      <a:endParaRPr lang="en-US" sz="1600" i="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</a:tr>
              <a:tr h="2952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4:        Execute object </a:t>
                      </a:r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pso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pso.start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();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</a:tr>
              <a:tr h="29527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5:  end for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/>
                </a:tc>
              </a:tr>
            </a:tbl>
          </a:graphicData>
        </a:graphic>
      </p:graphicFrame>
      <p:pic>
        <p:nvPicPr>
          <p:cNvPr id="46" name="Picture 45"/>
          <p:cNvPicPr/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5272206" y="24651400"/>
            <a:ext cx="44196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16433006" y="13221400"/>
            <a:ext cx="67818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1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Generate control flow 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graph(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CFG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from the program under test(PUT)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6443202" y="16650400"/>
            <a:ext cx="50190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2: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 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test paths from the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CFG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433006" y="19518705"/>
            <a:ext cx="50190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3: Base on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Korel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formula, generate fitness function </a:t>
            </a:r>
            <a:r>
              <a:rPr lang="en-US" sz="2800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800" i="1" baseline="-25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each decision node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6433006" y="23154481"/>
            <a:ext cx="501900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4: Generate fitness function </a:t>
            </a:r>
            <a:r>
              <a:rPr lang="en-US" sz="2800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800" i="1" baseline="-25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each test path by summary all fitness function in each decision node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6356806" y="25022512"/>
            <a:ext cx="3886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5: Using Particle Swarm 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(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PPSO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for each fitness function </a:t>
            </a:r>
            <a:r>
              <a:rPr lang="en-US" sz="2800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800" i="1" baseline="-25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j, 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 execute them in parallel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ea typeface="ＭＳ 明朝"/>
              <a:cs typeface="Times New Roman" panose="02020603050405020304" pitchFamily="18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5272206" y="23764081"/>
            <a:ext cx="4267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500" dirty="0" smtClean="0">
                <a:solidFill>
                  <a:schemeClr val="tx1"/>
                </a:solidFill>
                <a:latin typeface="Times New Roman" panose="02020603050405020304" pitchFamily="18" charset="0"/>
                <a:ea typeface="ＭＳ 明朝"/>
                <a:cs typeface="Times New Roman" panose="02020603050405020304" pitchFamily="18" charset="0"/>
              </a:rPr>
              <a:t>★</a:t>
            </a:r>
            <a:r>
              <a:rPr lang="en-US" altLang="ja-JP" sz="2500" dirty="0" smtClean="0">
                <a:solidFill>
                  <a:schemeClr val="tx1"/>
                </a:solidFill>
                <a:latin typeface="Times New Roman" panose="02020603050405020304" pitchFamily="18" charset="0"/>
                <a:ea typeface="ＭＳ 明朝"/>
                <a:cs typeface="Times New Roman" panose="02020603050405020304" pitchFamily="18" charset="0"/>
              </a:rPr>
              <a:t>Result: all test paths were covered by generated test data </a:t>
            </a:r>
            <a:endParaRPr lang="en-US" sz="2500" dirty="0">
              <a:solidFill>
                <a:schemeClr val="tx1"/>
              </a:solidFill>
              <a:latin typeface="Times New Roman" panose="02020603050405020304" pitchFamily="18" charset="0"/>
              <a:ea typeface="ＭＳ 明朝"/>
              <a:cs typeface="Times New Roman" panose="02020603050405020304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88206" y="15915481"/>
            <a:ext cx="9982200" cy="8171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int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getDayNum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(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int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year, 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int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month) {	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int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maxDay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=0;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if(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month≥1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&amp;&amp; 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month≤12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) {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if(month=2) {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    if(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year%400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=0||(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year%4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=0&amp;&amp;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year%100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=0))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        //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bch3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: branch 3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        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maxDay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=29; // path 5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    else //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bch4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: branch 4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        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maxDay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=28; // path 4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}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else if(month=4||month=6||month=9||month=11)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    //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bch5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: branch 5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    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maxDay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=30; // path 3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else //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bch6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: branch 6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    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maxDay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=31; // path 2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}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else //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bch7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: branch 7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    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maxDay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=-1; // path 1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    return </a:t>
            </a:r>
            <a:r>
              <a:rPr lang="en-US" sz="2500" dirty="0" err="1" smtClean="0">
                <a:solidFill>
                  <a:schemeClr val="tx1"/>
                </a:solidFill>
                <a:latin typeface="Courier" pitchFamily="49" charset="0"/>
              </a:rPr>
              <a:t>maxDay</a:t>
            </a:r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;</a:t>
            </a:r>
          </a:p>
          <a:p>
            <a:r>
              <a:rPr lang="en-US" sz="2500" dirty="0" smtClean="0">
                <a:solidFill>
                  <a:schemeClr val="tx1"/>
                </a:solidFill>
                <a:latin typeface="Courier" pitchFamily="49" charset="0"/>
              </a:rPr>
              <a:t>}</a:t>
            </a:r>
            <a:endParaRPr lang="en-US" sz="2500" dirty="0">
              <a:solidFill>
                <a:schemeClr val="tx1"/>
              </a:solidFill>
              <a:latin typeface="Courier" pitchFamily="49" charset="0"/>
            </a:endParaRPr>
          </a:p>
        </p:txBody>
      </p:sp>
      <p:sp>
        <p:nvSpPr>
          <p:cNvPr id="35" name="Text Box 112"/>
          <p:cNvSpPr txBox="1">
            <a:spLocks noChangeArrowheads="1"/>
          </p:cNvSpPr>
          <p:nvPr/>
        </p:nvSpPr>
        <p:spPr bwMode="auto">
          <a:xfrm>
            <a:off x="12759185" y="5164078"/>
            <a:ext cx="4740621" cy="861774"/>
          </a:xfrm>
          <a:prstGeom prst="rect">
            <a:avLst/>
          </a:prstGeom>
          <a:gradFill flip="none" rotWithShape="1">
            <a:gsLst>
              <a:gs pos="0">
                <a:schemeClr val="accent2">
                  <a:shade val="30000"/>
                  <a:satMod val="115000"/>
                </a:schemeClr>
              </a:gs>
              <a:gs pos="33000">
                <a:schemeClr val="accent2">
                  <a:shade val="67500"/>
                  <a:satMod val="115000"/>
                </a:schemeClr>
              </a:gs>
              <a:gs pos="100000">
                <a:schemeClr val="accent2">
                  <a:shade val="100000"/>
                  <a:satMod val="115000"/>
                  <a:lumMod val="36000"/>
                  <a:lumOff val="64000"/>
                </a:schemeClr>
              </a:gs>
            </a:gsLst>
            <a:lin ang="0" scaled="1"/>
            <a:tileRect/>
          </a:gradFill>
          <a:ln>
            <a:noFill/>
          </a:ln>
          <a:effectLst/>
          <a:extLst/>
        </p:spPr>
        <p:txBody>
          <a:bodyPr wrap="square">
            <a:spAutoFit/>
          </a:bodyPr>
          <a:lstStyle>
            <a:defPPr>
              <a:defRPr lang="ja-JP"/>
            </a:defPPr>
            <a:lvl1pPr defTabSz="1293813">
              <a:defRPr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2pPr>
            <a:lvl3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3pPr>
            <a:lvl4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4pPr>
            <a:lvl5pPr defTabSz="1293813" fontAlgn="base">
              <a:defRPr sz="2400">
                <a:solidFill>
                  <a:schemeClr val="tx1"/>
                </a:solidFill>
                <a:ea typeface="Osaka" charset="-128"/>
              </a:defRPr>
            </a:lvl5pPr>
            <a:lvl6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6pPr>
            <a:lvl7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7pPr>
            <a:lvl8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8pPr>
            <a:lvl9pPr defTabSz="12938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ea typeface="Osaka" charset="-128"/>
              </a:defRPr>
            </a:lvl9pPr>
          </a:lstStyle>
          <a:p>
            <a:pPr lvl="0" algn="ctr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Abstract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967049"/>
              </p:ext>
            </p:extLst>
          </p:nvPr>
        </p:nvGraphicFramePr>
        <p:xfrm>
          <a:off x="1743747" y="36032281"/>
          <a:ext cx="19489861" cy="21031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83190"/>
                <a:gridCol w="2946971"/>
                <a:gridCol w="2225435"/>
                <a:gridCol w="2340796"/>
                <a:gridCol w="8293469"/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PUT name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Lines of code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Branches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Arguments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triangleType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Type classification for a triangle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computeTax	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 the federal personal income tax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printCalendar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187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Print the calendar of a month in some year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 if two rectangles overlap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243359"/>
              </p:ext>
            </p:extLst>
          </p:nvPr>
        </p:nvGraphicFramePr>
        <p:xfrm>
          <a:off x="1743748" y="38927881"/>
          <a:ext cx="19413659" cy="252374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60847"/>
                <a:gridCol w="3910977"/>
                <a:gridCol w="3910977"/>
                <a:gridCol w="3715429"/>
                <a:gridCol w="3715429"/>
              </a:tblGrid>
              <a:tr h="0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Program under test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Success rate (%)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Average coverage (%)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Mao’s 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PSO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PPSO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Mao’s </a:t>
                      </a:r>
                      <a:r>
                        <a:rPr lang="en-US" sz="2400" b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PSO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PPSO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triangleType 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99.80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100.0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99.94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100.0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computeTax	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99.80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100.0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99.98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100.0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printCalendar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99.10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100.0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99.72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100.0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99.20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100.0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99.86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100.0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ＭＳ 明朝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343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0-information">
  <a:themeElements>
    <a:clrScheme name="a1j_inform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a1j_information">
      <a:majorFont>
        <a:latin typeface="ＭＳ Ｐゴシック"/>
        <a:ea typeface="ＭＳ Ｐゴシック"/>
        <a:cs typeface=""/>
      </a:majorFont>
      <a:minorFont>
        <a:latin typeface="ＭＳ Ｐゴシック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3399FF"/>
            </a:gs>
            <a:gs pos="100000">
              <a:srgbClr val="D9EDEF"/>
            </a:gs>
          </a:gsLst>
          <a:lin ang="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1293813" rtl="0" eaLnBrk="1" fontAlgn="ctr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4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" pitchFamily="18" charset="0"/>
            <a:ea typeface="ＭＳ Ｐゴシック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rgbClr val="3399FF"/>
            </a:gs>
            <a:gs pos="100000">
              <a:srgbClr val="D9EDEF"/>
            </a:gs>
          </a:gsLst>
          <a:lin ang="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1293813" rtl="0" eaLnBrk="1" fontAlgn="ctr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4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" pitchFamily="18" charset="0"/>
            <a:ea typeface="ＭＳ Ｐゴシック" pitchFamily="50" charset="-128"/>
          </a:defRPr>
        </a:defPPr>
      </a:lstStyle>
    </a:lnDef>
  </a:objectDefaults>
  <a:extraClrSchemeLst>
    <a:extraClrScheme>
      <a:clrScheme name="a1j_inform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1j_inform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1j_inform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1j_inform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1j_inform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1j_inform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1j_inform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1j_inform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1j_inform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1j_inform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1j_inform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1j_inform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A0-information</Template>
  <TotalTime>2875</TotalTime>
  <Words>1628</Words>
  <Application>Microsoft Office PowerPoint</Application>
  <PresentationFormat>Custom</PresentationFormat>
  <Paragraphs>263</Paragraphs>
  <Slides>1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A0-information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トゥン</dc:creator>
  <cp:lastModifiedBy>DINH NGOC THI</cp:lastModifiedBy>
  <cp:revision>501</cp:revision>
  <cp:lastPrinted>2017-03-07T07:35:30Z</cp:lastPrinted>
  <dcterms:created xsi:type="dcterms:W3CDTF">2012-11-26T01:48:07Z</dcterms:created>
  <dcterms:modified xsi:type="dcterms:W3CDTF">2017-03-07T12:39:17Z</dcterms:modified>
</cp:coreProperties>
</file>